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506" r:id="rId3"/>
    <p:sldId id="259" r:id="rId4"/>
    <p:sldId id="260" r:id="rId5"/>
    <p:sldId id="269" r:id="rId6"/>
    <p:sldId id="261" r:id="rId7"/>
    <p:sldId id="479" r:id="rId8"/>
    <p:sldId id="480" r:id="rId9"/>
    <p:sldId id="435" r:id="rId10"/>
    <p:sldId id="264" r:id="rId11"/>
    <p:sldId id="434" r:id="rId12"/>
    <p:sldId id="484" r:id="rId13"/>
    <p:sldId id="481" r:id="rId14"/>
    <p:sldId id="485" r:id="rId15"/>
    <p:sldId id="266" r:id="rId16"/>
    <p:sldId id="267" r:id="rId17"/>
    <p:sldId id="268" r:id="rId18"/>
    <p:sldId id="486" r:id="rId19"/>
    <p:sldId id="482" r:id="rId20"/>
    <p:sldId id="429" r:id="rId21"/>
    <p:sldId id="270" r:id="rId22"/>
    <p:sldId id="493" r:id="rId23"/>
    <p:sldId id="471" r:id="rId24"/>
    <p:sldId id="495" r:id="rId25"/>
    <p:sldId id="494" r:id="rId26"/>
    <p:sldId id="487" r:id="rId27"/>
    <p:sldId id="449" r:id="rId28"/>
    <p:sldId id="322" r:id="rId29"/>
    <p:sldId id="488" r:id="rId30"/>
    <p:sldId id="489" r:id="rId31"/>
    <p:sldId id="490" r:id="rId32"/>
    <p:sldId id="491" r:id="rId33"/>
    <p:sldId id="492" r:id="rId34"/>
    <p:sldId id="473" r:id="rId35"/>
    <p:sldId id="496" r:id="rId36"/>
    <p:sldId id="497" r:id="rId37"/>
    <p:sldId id="498" r:id="rId38"/>
    <p:sldId id="500" r:id="rId39"/>
    <p:sldId id="475" r:id="rId40"/>
    <p:sldId id="501" r:id="rId41"/>
    <p:sldId id="476" r:id="rId42"/>
    <p:sldId id="477" r:id="rId43"/>
    <p:sldId id="502" r:id="rId44"/>
    <p:sldId id="503" r:id="rId45"/>
    <p:sldId id="504" r:id="rId46"/>
    <p:sldId id="50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34"/>
    <p:restoredTop sz="95694"/>
  </p:normalViewPr>
  <p:slideViewPr>
    <p:cSldViewPr snapToGrid="0" snapToObjects="1">
      <p:cViewPr varScale="1">
        <p:scale>
          <a:sx n="97" d="100"/>
          <a:sy n="97" d="100"/>
        </p:scale>
        <p:origin x="23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F7172E-1886-6047-BDD0-06926B7F17C0}" type="datetimeFigureOut">
              <a:rPr lang="en-US" smtClean="0"/>
              <a:t>11/5/19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B604E-070E-4148-B776-5DD176B4F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07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97A53DF-65EE-A444-B5AD-73D3C5A05CE0}" type="slidenum">
              <a:rPr lang="en-US" sz="1200">
                <a:solidFill>
                  <a:srgbClr val="000000"/>
                </a:solidFill>
              </a:rPr>
              <a:pPr eaLnBrk="1" hangingPunct="1"/>
              <a:t>28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b="1">
                <a:ea typeface="ＭＳ Ｐゴシック" charset="0"/>
                <a:cs typeface="ＭＳ Ｐゴシック" charset="0"/>
              </a:rPr>
              <a:t>Figure SPM.1: </a:t>
            </a:r>
            <a:r>
              <a:rPr lang="en-US">
                <a:ea typeface="ＭＳ Ｐゴシック" charset="0"/>
                <a:cs typeface="ＭＳ Ｐゴシック" charset="0"/>
              </a:rPr>
              <a:t>(a) Observed global mean combined land and ocean surface temperature anomalies, from</a:t>
            </a:r>
          </a:p>
          <a:p>
            <a:r>
              <a:rPr lang="en-US">
                <a:ea typeface="ＭＳ Ｐゴシック" charset="0"/>
                <a:cs typeface="ＭＳ Ｐゴシック" charset="0"/>
              </a:rPr>
              <a:t>1850 to 2012 from three data sets. Top panel: annual mean values, bottom panel: decadal mean values</a:t>
            </a:r>
          </a:p>
          <a:p>
            <a:r>
              <a:rPr lang="en-US">
                <a:ea typeface="ＭＳ Ｐゴシック" charset="0"/>
                <a:cs typeface="ＭＳ Ｐゴシック" charset="0"/>
              </a:rPr>
              <a:t>including the estimate of uncertainty for one dataset (black). Anomalies are relative to the mean of</a:t>
            </a:r>
          </a:p>
          <a:p>
            <a:r>
              <a:rPr lang="en-US">
                <a:ea typeface="ＭＳ Ｐゴシック" charset="0"/>
                <a:cs typeface="ＭＳ Ｐゴシック" charset="0"/>
              </a:rPr>
              <a:t>1961−1990.  For a listing of the datasets and further technical details see the Technical Summary Supplementary</a:t>
            </a:r>
          </a:p>
          <a:p>
            <a:r>
              <a:rPr lang="en-US">
                <a:ea typeface="ＭＳ Ｐゴシック" charset="0"/>
                <a:cs typeface="ＭＳ Ｐゴシック" charset="0"/>
              </a:rPr>
              <a:t>Material. {Figures 2.19–2.21; Figure TS.2}</a:t>
            </a:r>
          </a:p>
        </p:txBody>
      </p:sp>
    </p:spTree>
    <p:extLst>
      <p:ext uri="{BB962C8B-B14F-4D97-AF65-F5344CB8AC3E}">
        <p14:creationId xmlns:p14="http://schemas.microsoft.com/office/powerpoint/2010/main" val="198649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1CAD9-477A-2841-B1CF-4A088151D3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9AA24F-845D-6646-AB4B-7C154EF382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D484B-6D12-2541-ADED-792C104A5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28169B-78BA-5141-BF00-278109DE9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DDCDB-2129-BF44-B60E-E5927CA06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716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347BD-9471-D443-BC14-7C35C1600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11805E-A0F4-DB4F-B22D-7F0060382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A0107-2156-FE48-906E-8370DBBD9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11D38-23E3-494A-9DBB-5A47E0119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6C85D-CD22-4A45-B45E-8FC567294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143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6B80EC-4FA4-B34C-BB0B-21B3DA5CF1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F7A7EB-DBDA-3448-A640-6693EEAD5C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40A8C-21A9-7046-BBDE-C777A307C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B22DB-2CCD-D848-90ED-B5278B83A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FA514-BD4D-F04C-BC7F-B1A3DFADF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9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D0933-A223-C34B-A81C-EB68FF9CF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EB063-E6E4-0E4B-9CB5-BE2225E59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0BD157-CC07-234B-9853-C5BFDFDD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6AE9D-B0B5-AC41-90A6-5EE1191B5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59266-28CA-D14A-B187-36806D693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28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7EC9-0104-9D44-AFB8-E88C7318D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AE1185-6DD1-A447-A13B-B5FE23F30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3E702-2EC2-9642-A322-090FD4CC5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1803C-78B6-6342-BD60-50F772FFA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90682-DA78-DF40-91A0-E2BDB2103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470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FB909-BFDB-8544-B7CD-4FCE4A93B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7DDEE-B5CC-AD43-A5F8-E13494A06B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169AE2-1A49-7B46-8CB4-602E9FF8C3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892C39-7A5F-9A4F-9A3C-3C788BD78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BBCCC5-53B9-144E-8F3F-0261D307D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4CDA86-36E2-C949-B47C-E3E909E9A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32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FF307-1DE1-684B-BBA4-BDE1DE0C6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DFE27-EF35-2944-9B58-D6A49797E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6EBAF-6A89-6249-B749-7B1CF5268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70B9CA-972A-0043-B290-E7D7F95493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0ED59E-2AAE-3149-9799-6B606B7128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6B729B-3953-404E-B2C8-834679661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96BB9D-A78C-7546-B01C-CFDA03D59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992F3B-C354-3F42-913E-A11F29BBB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65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4637B-0C91-A048-8695-CB96E29B2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3A3858-9B6F-954A-856F-1D328817F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2C8864-93CE-0C46-8756-388CF731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E4F26-8893-C24B-9AAA-EB9E7DD1F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761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5709C7-8B60-804E-ADA1-508A78319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3EC0CE-A4D5-7C42-84D2-BF80858E0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F12F8F-7D67-004A-9009-07A7559B1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425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A81F0-9083-7B48-8F8D-972A37770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7A2E0-DD5A-BD40-8C3A-FBCC51D5E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CD87C7-529D-B649-A0B5-FBD98FB07E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047BA-D538-3440-95DF-2FC62BC31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8B34F4-ED3A-9347-94D2-B23DE16C5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32625-A7B0-6848-AA8E-FBD2D969C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312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3947E-F1BC-A44E-B113-66668B67C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A99272-9B28-E645-B4CC-7E4181D0B1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846B58-8031-974A-8E6F-24C5C9A45A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1A84F5-85AF-4840-A9B8-98B3255AC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C8CEA6-A545-164A-942D-DE1BCCF90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B41837-6BA5-A04C-A8F6-03468FEE6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70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D9DA24-F629-7B45-AA59-57559A5B6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FCC5A-AC40-9D4C-B1E2-0677C13E5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C4109-51C6-934E-9E1F-01C4AF2A9A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F7647-4337-9842-818C-EBC1EDA3F504}" type="datetimeFigureOut">
              <a:rPr lang="en-US" smtClean="0"/>
              <a:t>11/5/19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C40FA-D34E-2947-A7A8-D1C198BBAF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EF08D-BF8A-0245-904B-0E6686086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220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7" Type="http://schemas.openxmlformats.org/officeDocument/2006/relationships/image" Target="../media/image43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tiff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tiff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tiff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DE37A-187D-D24E-9CAB-055A6C789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2155"/>
            <a:ext cx="9144000" cy="2387600"/>
          </a:xfrm>
        </p:spPr>
        <p:txBody>
          <a:bodyPr>
            <a:normAutofit/>
          </a:bodyPr>
          <a:lstStyle/>
          <a:p>
            <a:r>
              <a:rPr lang="en-US" sz="8000" dirty="0"/>
              <a:t>Changes in the Earth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B1AEC1-48CB-5A45-B72E-3606E288C6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64811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November 5, 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0894F8-1BF5-F540-A028-6984BE1AF6B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5290" y="3251938"/>
            <a:ext cx="5101420" cy="340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56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74D061-A731-3B4A-8644-2402D0714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58" y="0"/>
            <a:ext cx="873984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BF9292-B107-D246-8B1E-7288F4CEDC06}"/>
              </a:ext>
            </a:extLst>
          </p:cNvPr>
          <p:cNvSpPr txBox="1"/>
          <p:nvPr/>
        </p:nvSpPr>
        <p:spPr>
          <a:xfrm>
            <a:off x="9060203" y="3899296"/>
            <a:ext cx="3131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00B050"/>
                </a:solidFill>
              </a:rPr>
              <a:t>Going up 5 ppm / year</a:t>
            </a:r>
          </a:p>
        </p:txBody>
      </p:sp>
    </p:spTree>
    <p:extLst>
      <p:ext uri="{BB962C8B-B14F-4D97-AF65-F5344CB8AC3E}">
        <p14:creationId xmlns:p14="http://schemas.microsoft.com/office/powerpoint/2010/main" val="2743967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524000" y="965390"/>
            <a:ext cx="9144000" cy="38176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06137" y="5081295"/>
            <a:ext cx="8761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00B050"/>
                </a:solidFill>
              </a:rPr>
              <a:t>Historical rate of change: 0.002 </a:t>
            </a:r>
            <a:r>
              <a:rPr lang="en-US" sz="3600" dirty="0">
                <a:solidFill>
                  <a:srgbClr val="00B050"/>
                </a:solidFill>
              </a:rPr>
              <a:t>ppm / year</a:t>
            </a:r>
          </a:p>
        </p:txBody>
      </p:sp>
    </p:spTree>
    <p:extLst>
      <p:ext uri="{BB962C8B-B14F-4D97-AF65-F5344CB8AC3E}">
        <p14:creationId xmlns:p14="http://schemas.microsoft.com/office/powerpoint/2010/main" val="2667705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3994F3-27D5-9144-8088-3D3BA64B44E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905" y="0"/>
            <a:ext cx="95161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37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250B5-0F62-7545-872B-13D1CB434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Caron from methane (CH4) is also going 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F53AAF-29D2-7C4B-A89D-143830EDBAC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029" y="1371517"/>
            <a:ext cx="6889749" cy="51673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F887BF-740D-844C-A122-AB73526DFF6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7949" y="1690688"/>
            <a:ext cx="3154680" cy="2103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AE63D2-5D75-3E44-A8B5-27790C713FF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5289" y="3480968"/>
            <a:ext cx="2766054" cy="18449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82D377-35B7-724D-98A4-47988FFE07F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7949" y="4828046"/>
            <a:ext cx="2431228" cy="182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20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3994F3-27D5-9144-8088-3D3BA64B44E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905" y="0"/>
            <a:ext cx="95161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636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FCAFA7-83E5-6F43-987F-AB914057398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8147" y="0"/>
            <a:ext cx="773570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E7273E-F7EA-334E-983A-EC79BD75ADFB}"/>
              </a:ext>
            </a:extLst>
          </p:cNvPr>
          <p:cNvSpPr txBox="1"/>
          <p:nvPr/>
        </p:nvSpPr>
        <p:spPr>
          <a:xfrm>
            <a:off x="10174716" y="6488668"/>
            <a:ext cx="2017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Chapin et al. (2011)</a:t>
            </a:r>
          </a:p>
        </p:txBody>
      </p:sp>
    </p:spTree>
    <p:extLst>
      <p:ext uri="{BB962C8B-B14F-4D97-AF65-F5344CB8AC3E}">
        <p14:creationId xmlns:p14="http://schemas.microsoft.com/office/powerpoint/2010/main" val="3554607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96D9-E3A8-184C-AFB0-5A4060FAB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We’re pulling in a lot of atmospheric N…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6C4ACC-2B9F-B944-A3AC-DB7ED2CAA2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5659" y="2061478"/>
            <a:ext cx="5822992" cy="37499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33F8EF-3A61-5445-AA19-5787153936B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3932" y="1615958"/>
            <a:ext cx="4559868" cy="34199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C7E7B7-BFF1-7C4D-BE98-CE203333584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4286" y="4039736"/>
            <a:ext cx="1789586" cy="254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12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474D5-3572-464A-950B-8F223849E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…while also pumping out a lot in new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B97861-A14F-D646-AC00-3B64E65D27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5900" y="1690688"/>
            <a:ext cx="9220200" cy="483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83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3994F3-27D5-9144-8088-3D3BA64B44E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905" y="0"/>
            <a:ext cx="95161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4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3994F3-27D5-9144-8088-3D3BA64B44E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905" y="0"/>
            <a:ext cx="951618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5D5482-ED57-F440-A6FF-1A080DFECA0D}"/>
              </a:ext>
            </a:extLst>
          </p:cNvPr>
          <p:cNvSpPr txBox="1"/>
          <p:nvPr/>
        </p:nvSpPr>
        <p:spPr>
          <a:xfrm>
            <a:off x="4302687" y="215154"/>
            <a:ext cx="6551407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How might US emissions differ from global emissions??</a:t>
            </a:r>
          </a:p>
        </p:txBody>
      </p:sp>
    </p:spTree>
    <p:extLst>
      <p:ext uri="{BB962C8B-B14F-4D97-AF65-F5344CB8AC3E}">
        <p14:creationId xmlns:p14="http://schemas.microsoft.com/office/powerpoint/2010/main" val="3741489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975F9D-4D55-8746-A337-D2187DCE4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748" y="1464642"/>
            <a:ext cx="91440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746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50315" y="76835"/>
            <a:ext cx="8913625" cy="6781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 flipV="1">
            <a:off x="11394744" y="4233081"/>
            <a:ext cx="426492" cy="407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33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E699-DEB4-5041-A6CF-B8544B60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Case for the Anthropocene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2C87C-54C6-3942-91B9-509EC9A1D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Proposed new epoch that has resulted primarily from human changes to the planet’s:</a:t>
            </a:r>
          </a:p>
          <a:p>
            <a:pPr lvl="1"/>
            <a:r>
              <a:rPr lang="en-US" sz="3600" dirty="0"/>
              <a:t>Elemental cycles</a:t>
            </a:r>
          </a:p>
          <a:p>
            <a:pPr lvl="1"/>
            <a:r>
              <a:rPr lang="en-US" sz="3600" dirty="0">
                <a:solidFill>
                  <a:srgbClr val="7030A0"/>
                </a:solidFill>
              </a:rPr>
              <a:t>Climate</a:t>
            </a:r>
          </a:p>
          <a:p>
            <a:pPr lvl="1"/>
            <a:r>
              <a:rPr lang="en-US" sz="3600" dirty="0"/>
              <a:t>Biological diversity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BCB7-1353-9249-9708-4CF3B72B181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0812" y="3316406"/>
            <a:ext cx="5305188" cy="265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40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1307D-06CC-3E41-B368-179C5EA37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Climate change is the result of human changes to elemental cycles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CB48F8-FFA0-3942-9D86-A127876415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030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 descr="Atmospheric_Transmission.png">
            <a:extLst>
              <a:ext uri="{FF2B5EF4-FFF2-40B4-BE49-F238E27FC236}">
                <a16:creationId xmlns:a16="http://schemas.microsoft.com/office/drawing/2014/main" id="{4E3A3A4A-EB90-9641-B9BF-FF26312B0A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34101" y="0"/>
            <a:ext cx="6802438" cy="2775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1159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 descr="Atmospheric_Transmission.png">
            <a:extLst>
              <a:ext uri="{FF2B5EF4-FFF2-40B4-BE49-F238E27FC236}">
                <a16:creationId xmlns:a16="http://schemas.microsoft.com/office/drawing/2014/main" id="{4E3A3A4A-EB90-9641-B9BF-FF26312B0A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34101" y="0"/>
            <a:ext cx="6802438" cy="4109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BC2C94-A77B-9446-837D-38BB13D1AFEF}"/>
              </a:ext>
            </a:extLst>
          </p:cNvPr>
          <p:cNvCxnSpPr/>
          <p:nvPr/>
        </p:nvCxnSpPr>
        <p:spPr>
          <a:xfrm>
            <a:off x="7730429" y="1447800"/>
            <a:ext cx="0" cy="4528671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9E11F8E-C025-6340-8DBA-9C0D343F4705}"/>
              </a:ext>
            </a:extLst>
          </p:cNvPr>
          <p:cNvCxnSpPr/>
          <p:nvPr/>
        </p:nvCxnSpPr>
        <p:spPr>
          <a:xfrm>
            <a:off x="7031183" y="1447800"/>
            <a:ext cx="0" cy="4528671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2058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 descr="Atmospheric_Transmission.png">
            <a:extLst>
              <a:ext uri="{FF2B5EF4-FFF2-40B4-BE49-F238E27FC236}">
                <a16:creationId xmlns:a16="http://schemas.microsoft.com/office/drawing/2014/main" id="{4E3A3A4A-EB90-9641-B9BF-FF26312B0A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34101" y="0"/>
            <a:ext cx="68024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502577-D5E2-7049-8FBD-4DC8D08F893B}"/>
              </a:ext>
            </a:extLst>
          </p:cNvPr>
          <p:cNvCxnSpPr/>
          <p:nvPr/>
        </p:nvCxnSpPr>
        <p:spPr>
          <a:xfrm>
            <a:off x="7730429" y="1447800"/>
            <a:ext cx="0" cy="4528671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BC1E223-365A-C447-B87A-0D71E56271EB}"/>
              </a:ext>
            </a:extLst>
          </p:cNvPr>
          <p:cNvCxnSpPr/>
          <p:nvPr/>
        </p:nvCxnSpPr>
        <p:spPr>
          <a:xfrm>
            <a:off x="7031183" y="1447800"/>
            <a:ext cx="0" cy="4528671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922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02E33-5FDB-274B-973A-B64045549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climate is warming</a:t>
            </a:r>
          </a:p>
        </p:txBody>
      </p:sp>
      <p:pic>
        <p:nvPicPr>
          <p:cNvPr id="3" name="Picture 2" descr="AR5_SYR_Figure_1.1.png">
            <a:extLst>
              <a:ext uri="{FF2B5EF4-FFF2-40B4-BE49-F238E27FC236}">
                <a16:creationId xmlns:a16="http://schemas.microsoft.com/office/drawing/2014/main" id="{B8FD9C99-E883-BE4A-85E7-F7A6B61AF5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49"/>
          <a:stretch/>
        </p:blipFill>
        <p:spPr>
          <a:xfrm>
            <a:off x="956788" y="1690688"/>
            <a:ext cx="7051343" cy="50303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D252A3-7A9E-1849-A414-AB50F9C28BAB}"/>
              </a:ext>
            </a:extLst>
          </p:cNvPr>
          <p:cNvSpPr txBox="1"/>
          <p:nvPr/>
        </p:nvSpPr>
        <p:spPr>
          <a:xfrm>
            <a:off x="10922101" y="648866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IPCC (2013)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1F514D-C00A-F048-AD4A-5D855376404C}"/>
              </a:ext>
            </a:extLst>
          </p:cNvPr>
          <p:cNvSpPr txBox="1"/>
          <p:nvPr/>
        </p:nvSpPr>
        <p:spPr>
          <a:xfrm>
            <a:off x="8498542" y="3055172"/>
            <a:ext cx="30013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Poles</a:t>
            </a:r>
            <a:r>
              <a:rPr lang="en-US" sz="3600" dirty="0"/>
              <a:t> and </a:t>
            </a:r>
            <a:r>
              <a:rPr lang="en-US" sz="3600" dirty="0">
                <a:solidFill>
                  <a:srgbClr val="7030A0"/>
                </a:solidFill>
              </a:rPr>
              <a:t>land</a:t>
            </a:r>
            <a:r>
              <a:rPr lang="en-US" sz="3600" dirty="0"/>
              <a:t> are warming the fastest</a:t>
            </a:r>
          </a:p>
        </p:txBody>
      </p:sp>
    </p:spTree>
    <p:extLst>
      <p:ext uri="{BB962C8B-B14F-4D97-AF65-F5344CB8AC3E}">
        <p14:creationId xmlns:p14="http://schemas.microsoft.com/office/powerpoint/2010/main" val="30712669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35471910724_720p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36913" y="1825625"/>
            <a:ext cx="5718175" cy="4351338"/>
          </a:xfrm>
        </p:spPr>
      </p:pic>
    </p:spTree>
    <p:extLst>
      <p:ext uri="{BB962C8B-B14F-4D97-AF65-F5344CB8AC3E}">
        <p14:creationId xmlns:p14="http://schemas.microsoft.com/office/powerpoint/2010/main" val="422377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5_SYR_Figure_1.1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0236" y="0"/>
            <a:ext cx="6678015" cy="6583680"/>
          </a:xfrm>
          <a:prstGeom prst="rect">
            <a:avLst/>
          </a:prstGeom>
        </p:spPr>
      </p:pic>
      <p:sp>
        <p:nvSpPr>
          <p:cNvPr id="36868" name="TextBox 1"/>
          <p:cNvSpPr txBox="1">
            <a:spLocks noChangeArrowheads="1"/>
          </p:cNvSpPr>
          <p:nvPr/>
        </p:nvSpPr>
        <p:spPr bwMode="auto">
          <a:xfrm>
            <a:off x="3658795" y="4016787"/>
            <a:ext cx="3657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accent4"/>
                </a:solidFill>
                <a:latin typeface="Trebuchet MS"/>
                <a:cs typeface="Trebuchet MS"/>
              </a:rPr>
              <a:t>The global mean temperature has increased ~1.5º F (0.8º C) over the past 150 years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B512E-ACBA-A948-8099-99DB27FECC90}"/>
              </a:ext>
            </a:extLst>
          </p:cNvPr>
          <p:cNvSpPr txBox="1"/>
          <p:nvPr/>
        </p:nvSpPr>
        <p:spPr>
          <a:xfrm>
            <a:off x="10922101" y="648866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IPCC (2013)</a:t>
            </a:r>
          </a:p>
        </p:txBody>
      </p:sp>
    </p:spTree>
    <p:extLst>
      <p:ext uri="{BB962C8B-B14F-4D97-AF65-F5344CB8AC3E}">
        <p14:creationId xmlns:p14="http://schemas.microsoft.com/office/powerpoint/2010/main" val="24142465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4DA54-1BC7-2341-B2CA-6E3E82B51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warmer now than 150 years ago</a:t>
            </a:r>
          </a:p>
        </p:txBody>
      </p:sp>
      <p:pic>
        <p:nvPicPr>
          <p:cNvPr id="3" name="Picture 2" descr="AR5_SYR_Figure_1.1.png">
            <a:extLst>
              <a:ext uri="{FF2B5EF4-FFF2-40B4-BE49-F238E27FC236}">
                <a16:creationId xmlns:a16="http://schemas.microsoft.com/office/drawing/2014/main" id="{8D7AB7C7-2793-E040-912C-3CB8AC45A1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4236" y="1690688"/>
            <a:ext cx="4963102" cy="48929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38FC3D-9A7B-4443-8187-CEA664B87E2E}"/>
              </a:ext>
            </a:extLst>
          </p:cNvPr>
          <p:cNvSpPr txBox="1"/>
          <p:nvPr/>
        </p:nvSpPr>
        <p:spPr>
          <a:xfrm>
            <a:off x="10922101" y="648866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IPCC (2013)</a:t>
            </a: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E731E59F-6E9E-F448-8D19-7795538284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4608458"/>
            <a:ext cx="3657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accent4"/>
                </a:solidFill>
                <a:latin typeface="Trebuchet MS"/>
                <a:cs typeface="Trebuchet MS"/>
              </a:rPr>
              <a:t>The global mean temperature has increased ~1.5º F (0.8º C) over the past 150 years</a:t>
            </a:r>
          </a:p>
        </p:txBody>
      </p:sp>
    </p:spTree>
    <p:extLst>
      <p:ext uri="{BB962C8B-B14F-4D97-AF65-F5344CB8AC3E}">
        <p14:creationId xmlns:p14="http://schemas.microsoft.com/office/powerpoint/2010/main" val="3765261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D35F-A36D-9E47-A6EB-489440074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we entered a new epoch?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0F7399-095C-F54D-AE42-6840D43E2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1756"/>
            <a:ext cx="11068281" cy="322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59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2354F-2B1E-7645-9729-8DF852DFD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warmest it’s been in the past 1000 years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EA1D9055-2206-A142-9E53-123EA94B401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4134" y="1355453"/>
            <a:ext cx="8229600" cy="545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EC763131-1BBB-5A49-BE6D-FFEB97C11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8530" y="1706295"/>
            <a:ext cx="1204913" cy="2919599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solidFill>
                <a:srgbClr val="9DE61E"/>
              </a:solidFill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B4291367-E477-A046-844A-FB56FE7051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05422" y="6519446"/>
            <a:ext cx="24865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dirty="0"/>
              <a:t>Chapman &amp; Davis (2010)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C3BC58-1FDD-1845-964D-9E3C527CE5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2268" y="4984710"/>
            <a:ext cx="511175" cy="22225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solidFill>
                <a:srgbClr val="9DE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622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EF86C-A588-5343-9247-15FDD81F2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a result sea levels are rising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BE2652-7F78-5742-9B62-1D22021C8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964" y="1690688"/>
            <a:ext cx="7348071" cy="489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850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B2485-8C79-6744-A350-CFB4294D6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total precipitation is also changing</a:t>
            </a:r>
          </a:p>
        </p:txBody>
      </p:sp>
      <p:pic>
        <p:nvPicPr>
          <p:cNvPr id="3" name="Picture 2" descr="AR5_SYR_Figure_1.1.png">
            <a:extLst>
              <a:ext uri="{FF2B5EF4-FFF2-40B4-BE49-F238E27FC236}">
                <a16:creationId xmlns:a16="http://schemas.microsoft.com/office/drawing/2014/main" id="{B46A19B0-FBC1-8B43-8465-2DA51056CA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50"/>
          <a:stretch/>
        </p:blipFill>
        <p:spPr>
          <a:xfrm>
            <a:off x="2429518" y="1423147"/>
            <a:ext cx="7332964" cy="53330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7E6908-0EC5-FD49-A0BA-7E4FF8DAC1A9}"/>
              </a:ext>
            </a:extLst>
          </p:cNvPr>
          <p:cNvSpPr txBox="1"/>
          <p:nvPr/>
        </p:nvSpPr>
        <p:spPr>
          <a:xfrm>
            <a:off x="10922101" y="648866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IPCC (2013)</a:t>
            </a:r>
          </a:p>
        </p:txBody>
      </p:sp>
    </p:spTree>
    <p:extLst>
      <p:ext uri="{BB962C8B-B14F-4D97-AF65-F5344CB8AC3E}">
        <p14:creationId xmlns:p14="http://schemas.microsoft.com/office/powerpoint/2010/main" val="37763942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5DA99-8621-5043-AA3C-6E1A0CA53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is precipitation variability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D851A2-90FE-A24C-A822-DC5E46CED79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992385"/>
            <a:ext cx="5727156" cy="36371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E8D89A-7C99-2B41-A36B-98A30DC75924}"/>
              </a:ext>
            </a:extLst>
          </p:cNvPr>
          <p:cNvSpPr txBox="1"/>
          <p:nvPr/>
        </p:nvSpPr>
        <p:spPr>
          <a:xfrm>
            <a:off x="6591868" y="5629513"/>
            <a:ext cx="4923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Increase in heaviest 1% precipitation (U. Michigan)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A0353A-DD06-7F4F-80A6-65D10775A8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7580" y="2097741"/>
            <a:ext cx="5904932" cy="392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638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E699-DEB4-5041-A6CF-B8544B60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Case for the Anthropocene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2C87C-54C6-3942-91B9-509EC9A1D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Proposed new epoch that has resulted primarily from human changes to the planet’s:</a:t>
            </a:r>
          </a:p>
          <a:p>
            <a:pPr lvl="1"/>
            <a:r>
              <a:rPr lang="en-US" sz="3600" dirty="0"/>
              <a:t>Elemental cycles</a:t>
            </a:r>
          </a:p>
          <a:p>
            <a:pPr lvl="1"/>
            <a:r>
              <a:rPr lang="en-US" sz="3600" dirty="0"/>
              <a:t>Climate</a:t>
            </a:r>
          </a:p>
          <a:p>
            <a:pPr lvl="1"/>
            <a:r>
              <a:rPr lang="en-US" sz="3600" dirty="0">
                <a:solidFill>
                  <a:srgbClr val="7030A0"/>
                </a:solidFill>
              </a:rPr>
              <a:t>Biological diversity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BCB7-1353-9249-9708-4CF3B72B181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0812" y="3316406"/>
            <a:ext cx="5305188" cy="265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8014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FF98E-F579-CA40-AEA5-1DC820F6E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Humans are threatening species of all types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21B51A-984F-0846-8293-5D54B6D881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46375" y="1936377"/>
            <a:ext cx="6699250" cy="35930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5305F0-E7D4-1B47-977C-D32D4C0A5EEC}"/>
              </a:ext>
            </a:extLst>
          </p:cNvPr>
          <p:cNvSpPr txBox="1"/>
          <p:nvPr/>
        </p:nvSpPr>
        <p:spPr>
          <a:xfrm>
            <a:off x="11490205" y="6488668"/>
            <a:ext cx="701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IPBES</a:t>
            </a:r>
          </a:p>
        </p:txBody>
      </p:sp>
    </p:spTree>
    <p:extLst>
      <p:ext uri="{BB962C8B-B14F-4D97-AF65-F5344CB8AC3E}">
        <p14:creationId xmlns:p14="http://schemas.microsoft.com/office/powerpoint/2010/main" val="40002752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7CB2F-0B52-9045-8610-55F1DA83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 threat is increasing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900E1B-5232-DD44-AD7E-037FC622F5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46375" y="2474257"/>
            <a:ext cx="6699250" cy="32434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32EC7-223D-EC43-9EE1-8C1877B151C7}"/>
              </a:ext>
            </a:extLst>
          </p:cNvPr>
          <p:cNvSpPr txBox="1"/>
          <p:nvPr/>
        </p:nvSpPr>
        <p:spPr>
          <a:xfrm>
            <a:off x="11490205" y="6488668"/>
            <a:ext cx="701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IPBES</a:t>
            </a:r>
          </a:p>
        </p:txBody>
      </p:sp>
    </p:spTree>
    <p:extLst>
      <p:ext uri="{BB962C8B-B14F-4D97-AF65-F5344CB8AC3E}">
        <p14:creationId xmlns:p14="http://schemas.microsoft.com/office/powerpoint/2010/main" val="6859571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9C973-0ADB-8642-9AC3-ABE2C5F94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3622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Species loss results from habitat loss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E676EA-1BC5-F745-8AC1-5C57A9516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268" y="0"/>
            <a:ext cx="5798344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785AA9-81E4-1746-9CF4-795C315263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360" y="2908026"/>
            <a:ext cx="5331908" cy="139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0936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9C973-0ADB-8642-9AC3-ABE2C5F94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3622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Species loss results from habitat loss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85AA9-81E4-1746-9CF4-795C3152631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360" y="2908026"/>
            <a:ext cx="5331908" cy="1397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AB0B34-0954-304A-A470-164673A05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518" y="1690688"/>
            <a:ext cx="5120508" cy="412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25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BDA39-951D-4E47-9936-DBF04D92A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Invasive species are spreading…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7F911-D724-5D42-A27A-5A84C382C58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90688"/>
            <a:ext cx="6390853" cy="39393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6E6910-5396-0A48-B708-681F943355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4290" y="1690688"/>
            <a:ext cx="4192886" cy="33170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55AC7A-2A10-6744-899D-9AB90C61723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4895" y="4148919"/>
            <a:ext cx="3284561" cy="24634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84D457-FABA-214B-8FFA-77A6B6E4A46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8780" y="4384656"/>
            <a:ext cx="3674774" cy="2425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6D5614-3B0D-0543-B024-A89D247EC1F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4503" y="5128278"/>
            <a:ext cx="2549099" cy="16887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5A5A3A-7550-5D49-959B-87F78321D0C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8017" y="3169347"/>
            <a:ext cx="2782716" cy="183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274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E699-DEB4-5041-A6CF-B8544B60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Case for the Anthropocene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2C87C-54C6-3942-91B9-509EC9A1D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Proposed new epoch that has resulted primarily from human changes to the planet’s:</a:t>
            </a:r>
          </a:p>
          <a:p>
            <a:pPr lvl="1"/>
            <a:r>
              <a:rPr lang="en-US" sz="3600" dirty="0"/>
              <a:t>Elemental cycles</a:t>
            </a:r>
          </a:p>
          <a:p>
            <a:pPr lvl="1"/>
            <a:r>
              <a:rPr lang="en-US" sz="3600" dirty="0"/>
              <a:t>Climate</a:t>
            </a:r>
          </a:p>
          <a:p>
            <a:pPr lvl="1"/>
            <a:r>
              <a:rPr lang="en-US" sz="3600" dirty="0"/>
              <a:t>Biological diversity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BCB7-1353-9249-9708-4CF3B72B181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0812" y="3316406"/>
            <a:ext cx="5305188" cy="265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556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9235C-9ACF-9845-95CD-1C56D3C60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Invasives</a:t>
            </a:r>
            <a:r>
              <a:rPr lang="en-US" dirty="0"/>
              <a:t> are a threat everywhere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6A50C2-2557-374A-9CEB-EBAE26D86C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352" y="1652887"/>
            <a:ext cx="5796925" cy="31238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445B72-0FCD-484E-8B7D-C3FB1A2616F3}"/>
              </a:ext>
            </a:extLst>
          </p:cNvPr>
          <p:cNvSpPr txBox="1"/>
          <p:nvPr/>
        </p:nvSpPr>
        <p:spPr>
          <a:xfrm>
            <a:off x="6615953" y="3049036"/>
            <a:ext cx="52604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Why more of a threat some places than others?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E3FDAE-7719-DC43-9BD7-8B23ED961946}"/>
              </a:ext>
            </a:extLst>
          </p:cNvPr>
          <p:cNvSpPr txBox="1"/>
          <p:nvPr/>
        </p:nvSpPr>
        <p:spPr>
          <a:xfrm>
            <a:off x="0" y="6488668"/>
            <a:ext cx="1821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Early et al. (2016)</a:t>
            </a:r>
          </a:p>
        </p:txBody>
      </p:sp>
    </p:spTree>
    <p:extLst>
      <p:ext uri="{BB962C8B-B14F-4D97-AF65-F5344CB8AC3E}">
        <p14:creationId xmlns:p14="http://schemas.microsoft.com/office/powerpoint/2010/main" val="17968705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9A57A9-6DB3-CF4F-B769-B7CA10EAFD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352" y="1652887"/>
            <a:ext cx="5796925" cy="31238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562CF0-591E-7C46-8B56-8276DA8ACF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77596" y="272580"/>
            <a:ext cx="4941114" cy="61452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21686B-BEDD-384E-840C-4AFB23DCA2E4}"/>
              </a:ext>
            </a:extLst>
          </p:cNvPr>
          <p:cNvSpPr txBox="1"/>
          <p:nvPr/>
        </p:nvSpPr>
        <p:spPr>
          <a:xfrm>
            <a:off x="0" y="6488668"/>
            <a:ext cx="1821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Early et al. (2016)</a:t>
            </a:r>
          </a:p>
        </p:txBody>
      </p:sp>
    </p:spTree>
    <p:extLst>
      <p:ext uri="{BB962C8B-B14F-4D97-AF65-F5344CB8AC3E}">
        <p14:creationId xmlns:p14="http://schemas.microsoft.com/office/powerpoint/2010/main" val="13495182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6B09C9-D67D-8C4E-AB61-F92EBE933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14200" cy="6451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9D97D3-334A-2649-96EA-D8AEDE4AEEDA}"/>
              </a:ext>
            </a:extLst>
          </p:cNvPr>
          <p:cNvSpPr txBox="1"/>
          <p:nvPr/>
        </p:nvSpPr>
        <p:spPr>
          <a:xfrm>
            <a:off x="0" y="6488668"/>
            <a:ext cx="1821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Early et al. (2016)</a:t>
            </a:r>
          </a:p>
        </p:txBody>
      </p:sp>
    </p:spTree>
    <p:extLst>
      <p:ext uri="{BB962C8B-B14F-4D97-AF65-F5344CB8AC3E}">
        <p14:creationId xmlns:p14="http://schemas.microsoft.com/office/powerpoint/2010/main" val="22066900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E699-DEB4-5041-A6CF-B8544B60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Case for the Anthropocene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2C87C-54C6-3942-91B9-509EC9A1D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Proposed new epoch that has resulted primarily from human changes to the planet’s:</a:t>
            </a:r>
          </a:p>
          <a:p>
            <a:pPr lvl="1"/>
            <a:r>
              <a:rPr lang="en-US" sz="3600" dirty="0"/>
              <a:t>Elemental cycles</a:t>
            </a:r>
          </a:p>
          <a:p>
            <a:pPr lvl="1"/>
            <a:r>
              <a:rPr lang="en-US" sz="3600" dirty="0"/>
              <a:t>Climate</a:t>
            </a:r>
          </a:p>
          <a:p>
            <a:pPr lvl="1"/>
            <a:r>
              <a:rPr lang="en-US" sz="3600" dirty="0"/>
              <a:t>Biological diversity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BCB7-1353-9249-9708-4CF3B72B181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0812" y="3316406"/>
            <a:ext cx="5305188" cy="265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2043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E699-DEB4-5041-A6CF-B8544B60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Case for the Anthropocene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2C87C-54C6-3942-91B9-509EC9A1D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FF0000"/>
                </a:solidFill>
              </a:rPr>
              <a:t>Do you buy it?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534F61-54A2-E14E-B3D8-82B21FEA95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41996" y="4651008"/>
            <a:ext cx="3082136" cy="1660892"/>
          </a:xfrm>
          <a:prstGeom prst="rect">
            <a:avLst/>
          </a:prstGeom>
        </p:spPr>
      </p:pic>
      <p:pic>
        <p:nvPicPr>
          <p:cNvPr id="7" name="Picture 6" descr="AR5_SYR_Figure_1.1.png">
            <a:extLst>
              <a:ext uri="{FF2B5EF4-FFF2-40B4-BE49-F238E27FC236}">
                <a16:creationId xmlns:a16="http://schemas.microsoft.com/office/drawing/2014/main" id="{74FF4D74-33E5-B844-90A3-F76FAAD5C7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50"/>
          <a:stretch/>
        </p:blipFill>
        <p:spPr>
          <a:xfrm>
            <a:off x="8186569" y="1962272"/>
            <a:ext cx="3307894" cy="2405740"/>
          </a:xfrm>
          <a:prstGeom prst="rect">
            <a:avLst/>
          </a:prstGeom>
        </p:spPr>
      </p:pic>
      <p:pic>
        <p:nvPicPr>
          <p:cNvPr id="8" name="Picture 7" descr="AR5_SYR_Figure_1.1.png">
            <a:extLst>
              <a:ext uri="{FF2B5EF4-FFF2-40B4-BE49-F238E27FC236}">
                <a16:creationId xmlns:a16="http://schemas.microsoft.com/office/drawing/2014/main" id="{1200078D-3E2C-8F44-B508-46467518991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49"/>
          <a:stretch/>
        </p:blipFill>
        <p:spPr>
          <a:xfrm>
            <a:off x="4373107" y="1690688"/>
            <a:ext cx="3672799" cy="26201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E9A4B0-1A35-0F42-93F0-9B2F2CD4D5C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962" y="4780695"/>
            <a:ext cx="3670599" cy="19242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805C31-4FF7-9B40-88A1-3A6ED3E07FE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679" y="2474941"/>
            <a:ext cx="2894423" cy="21708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609C53-8C3E-D74B-B35E-6D04B99A431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924" y="4484209"/>
            <a:ext cx="3025163" cy="237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938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E699-DEB4-5041-A6CF-B8544B60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Case for the Anthropocene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2C87C-54C6-3942-91B9-509EC9A1D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FF0000"/>
                </a:solidFill>
              </a:rPr>
              <a:t>Does it matter?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534F61-54A2-E14E-B3D8-82B21FEA95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41996" y="4651008"/>
            <a:ext cx="3082136" cy="1660892"/>
          </a:xfrm>
          <a:prstGeom prst="rect">
            <a:avLst/>
          </a:prstGeom>
        </p:spPr>
      </p:pic>
      <p:pic>
        <p:nvPicPr>
          <p:cNvPr id="7" name="Picture 6" descr="AR5_SYR_Figure_1.1.png">
            <a:extLst>
              <a:ext uri="{FF2B5EF4-FFF2-40B4-BE49-F238E27FC236}">
                <a16:creationId xmlns:a16="http://schemas.microsoft.com/office/drawing/2014/main" id="{74FF4D74-33E5-B844-90A3-F76FAAD5C7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50"/>
          <a:stretch/>
        </p:blipFill>
        <p:spPr>
          <a:xfrm>
            <a:off x="8186569" y="1962272"/>
            <a:ext cx="3307894" cy="2405740"/>
          </a:xfrm>
          <a:prstGeom prst="rect">
            <a:avLst/>
          </a:prstGeom>
        </p:spPr>
      </p:pic>
      <p:pic>
        <p:nvPicPr>
          <p:cNvPr id="8" name="Picture 7" descr="AR5_SYR_Figure_1.1.png">
            <a:extLst>
              <a:ext uri="{FF2B5EF4-FFF2-40B4-BE49-F238E27FC236}">
                <a16:creationId xmlns:a16="http://schemas.microsoft.com/office/drawing/2014/main" id="{1200078D-3E2C-8F44-B508-46467518991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49"/>
          <a:stretch/>
        </p:blipFill>
        <p:spPr>
          <a:xfrm>
            <a:off x="4373107" y="1690688"/>
            <a:ext cx="3672799" cy="26201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E9A4B0-1A35-0F42-93F0-9B2F2CD4D5C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962" y="4780695"/>
            <a:ext cx="3670599" cy="19242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805C31-4FF7-9B40-88A1-3A6ED3E07FE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679" y="2474941"/>
            <a:ext cx="2894423" cy="21708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609C53-8C3E-D74B-B35E-6D04B99A431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924" y="4484209"/>
            <a:ext cx="3025163" cy="237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938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BD0A2-B777-1C4E-B803-FCB5E2DF0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activity (in pairs)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439C6-63B8-C449-928B-743349621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52595" cy="4607448"/>
          </a:xfrm>
        </p:spPr>
        <p:txBody>
          <a:bodyPr numCol="1">
            <a:normAutofit fontScale="77500" lnSpcReduction="20000"/>
          </a:bodyPr>
          <a:lstStyle/>
          <a:p>
            <a:pPr marL="0" indent="0">
              <a:buNone/>
            </a:pPr>
            <a:r>
              <a:rPr lang="en-US" sz="3100" dirty="0"/>
              <a:t>1. Pick an ecosystem service provided by West Texas ecosystems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Food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Fiber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Pollination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Water purity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Air purity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Energy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Climate regulation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Pest &amp; disease control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Culture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History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Spiritual services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Recreation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Science Education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Therapy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FB3B46-E628-0C4F-B69F-6A62EDF2A9C8}"/>
              </a:ext>
            </a:extLst>
          </p:cNvPr>
          <p:cNvSpPr txBox="1"/>
          <p:nvPr/>
        </p:nvSpPr>
        <p:spPr>
          <a:xfrm>
            <a:off x="6282466" y="1690688"/>
            <a:ext cx="4479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2. Use a systems diagram to indicate how it will be impacted by global change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0DE724-E77C-1348-86AA-0B7509E6BBF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923" y="3377901"/>
            <a:ext cx="3808207" cy="285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25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E699-DEB4-5041-A6CF-B8544B60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Case for the Anthropocene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2C87C-54C6-3942-91B9-509EC9A1D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Proposed new epoch that has resulted primarily from human changes to the planet’s:</a:t>
            </a:r>
          </a:p>
          <a:p>
            <a:pPr lvl="1"/>
            <a:r>
              <a:rPr lang="en-US" sz="3600" dirty="0">
                <a:solidFill>
                  <a:srgbClr val="7030A0"/>
                </a:solidFill>
              </a:rPr>
              <a:t>Elemental cycles</a:t>
            </a:r>
          </a:p>
          <a:p>
            <a:pPr lvl="1"/>
            <a:r>
              <a:rPr lang="en-US" sz="3600" dirty="0"/>
              <a:t>Climate</a:t>
            </a:r>
          </a:p>
          <a:p>
            <a:pPr lvl="1"/>
            <a:r>
              <a:rPr lang="en-US" sz="3600" dirty="0"/>
              <a:t>Biological diversity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BCB7-1353-9249-9708-4CF3B72B181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0812" y="3316406"/>
            <a:ext cx="5305188" cy="265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21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B640FE-9D52-C740-BBFD-94EB6BEF281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2012" y="203875"/>
            <a:ext cx="8702704" cy="62847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DAEED3-C360-954D-BEE5-8F269CA8A623}"/>
              </a:ext>
            </a:extLst>
          </p:cNvPr>
          <p:cNvSpPr txBox="1"/>
          <p:nvPr/>
        </p:nvSpPr>
        <p:spPr>
          <a:xfrm>
            <a:off x="10174716" y="6488668"/>
            <a:ext cx="2017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Chapin et al. (2011)</a:t>
            </a:r>
          </a:p>
        </p:txBody>
      </p:sp>
    </p:spTree>
    <p:extLst>
      <p:ext uri="{BB962C8B-B14F-4D97-AF65-F5344CB8AC3E}">
        <p14:creationId xmlns:p14="http://schemas.microsoft.com/office/powerpoint/2010/main" val="4207853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42F02-C367-A040-82CE-58286D002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is increasing in the atmosphere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EE06C4-4A08-5246-8F6E-DBC0FF7D7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61" y="1455174"/>
            <a:ext cx="7334581" cy="505450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055807-3EFF-8848-AFE6-F8D92DFB8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195949"/>
              </p:ext>
            </p:extLst>
          </p:nvPr>
        </p:nvGraphicFramePr>
        <p:xfrm>
          <a:off x="6873233" y="2757909"/>
          <a:ext cx="5229607" cy="32004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773109">
                  <a:extLst>
                    <a:ext uri="{9D8B030D-6E8A-4147-A177-3AD203B41FA5}">
                      <a16:colId xmlns:a16="http://schemas.microsoft.com/office/drawing/2014/main" val="424133526"/>
                    </a:ext>
                  </a:extLst>
                </a:gridCol>
                <a:gridCol w="2456498">
                  <a:extLst>
                    <a:ext uri="{9D8B030D-6E8A-4147-A177-3AD203B41FA5}">
                      <a16:colId xmlns:a16="http://schemas.microsoft.com/office/drawing/2014/main" val="36355680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Flux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Amount (</a:t>
                      </a:r>
                      <a:r>
                        <a:rPr lang="en-US" sz="2400" dirty="0" err="1"/>
                        <a:t>Pg</a:t>
                      </a:r>
                      <a:r>
                        <a:rPr lang="en-US" sz="2400" dirty="0"/>
                        <a:t> C/</a:t>
                      </a:r>
                      <a:r>
                        <a:rPr lang="en-US" sz="2400" dirty="0" err="1"/>
                        <a:t>yr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00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Fossil fuel burning</a:t>
                      </a:r>
                    </a:p>
                  </a:txBody>
                  <a:tcPr>
                    <a:solidFill>
                      <a:srgbClr val="FF0000">
                        <a:tint val="66000"/>
                        <a:satMod val="1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9.4</a:t>
                      </a:r>
                    </a:p>
                  </a:txBody>
                  <a:tcPr>
                    <a:solidFill>
                      <a:srgbClr val="FF0000">
                        <a:tint val="66000"/>
                        <a:satMod val="1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942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LULCC</a:t>
                      </a:r>
                    </a:p>
                  </a:txBody>
                  <a:tcPr>
                    <a:solidFill>
                      <a:srgbClr val="FF0000">
                        <a:tint val="66000"/>
                        <a:satMod val="1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1.5</a:t>
                      </a:r>
                    </a:p>
                  </a:txBody>
                  <a:tcPr>
                    <a:solidFill>
                      <a:srgbClr val="FF0000">
                        <a:tint val="66000"/>
                        <a:satMod val="1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828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Ocean uptake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2.4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357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Land uptake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3.2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87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Atmospheric growth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4.7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277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Uncertainty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0.5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3413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5951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42F02-C367-A040-82CE-58286D002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is increasing in the atmosphere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EE06C4-4A08-5246-8F6E-DBC0FF7D7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61" y="1455174"/>
            <a:ext cx="7334581" cy="505450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055807-3EFF-8848-AFE6-F8D92DFB804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873233" y="2757909"/>
          <a:ext cx="5229607" cy="32004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773109">
                  <a:extLst>
                    <a:ext uri="{9D8B030D-6E8A-4147-A177-3AD203B41FA5}">
                      <a16:colId xmlns:a16="http://schemas.microsoft.com/office/drawing/2014/main" val="424133526"/>
                    </a:ext>
                  </a:extLst>
                </a:gridCol>
                <a:gridCol w="2456498">
                  <a:extLst>
                    <a:ext uri="{9D8B030D-6E8A-4147-A177-3AD203B41FA5}">
                      <a16:colId xmlns:a16="http://schemas.microsoft.com/office/drawing/2014/main" val="36355680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Flux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Amount (</a:t>
                      </a:r>
                      <a:r>
                        <a:rPr lang="en-US" sz="2400" dirty="0" err="1"/>
                        <a:t>Pg</a:t>
                      </a:r>
                      <a:r>
                        <a:rPr lang="en-US" sz="2400" dirty="0"/>
                        <a:t> C/</a:t>
                      </a:r>
                      <a:r>
                        <a:rPr lang="en-US" sz="2400" dirty="0" err="1"/>
                        <a:t>yr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00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Fossil fuel burning</a:t>
                      </a:r>
                    </a:p>
                  </a:txBody>
                  <a:tcPr>
                    <a:solidFill>
                      <a:srgbClr val="FF0000">
                        <a:tint val="66000"/>
                        <a:satMod val="1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9.4</a:t>
                      </a:r>
                    </a:p>
                  </a:txBody>
                  <a:tcPr>
                    <a:solidFill>
                      <a:srgbClr val="FF0000">
                        <a:tint val="66000"/>
                        <a:satMod val="1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942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LULCC</a:t>
                      </a:r>
                    </a:p>
                  </a:txBody>
                  <a:tcPr>
                    <a:solidFill>
                      <a:srgbClr val="FF0000">
                        <a:tint val="66000"/>
                        <a:satMod val="1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1.5</a:t>
                      </a:r>
                    </a:p>
                  </a:txBody>
                  <a:tcPr>
                    <a:solidFill>
                      <a:srgbClr val="FF0000">
                        <a:tint val="66000"/>
                        <a:satMod val="1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828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Ocean uptake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2.4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357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Land uptake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3.2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87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Atmospheric growth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4.7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277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Uncertainty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0.5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34136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0175FA9-9A7C-9B4C-8A13-E8F9EA5A86BA}"/>
              </a:ext>
            </a:extLst>
          </p:cNvPr>
          <p:cNvSpPr/>
          <p:nvPr/>
        </p:nvSpPr>
        <p:spPr>
          <a:xfrm>
            <a:off x="9649609" y="5088367"/>
            <a:ext cx="613186" cy="40879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52C1A9-9606-FA40-89BB-BC409A141D94}"/>
              </a:ext>
            </a:extLst>
          </p:cNvPr>
          <p:cNvSpPr txBox="1"/>
          <p:nvPr/>
        </p:nvSpPr>
        <p:spPr>
          <a:xfrm>
            <a:off x="8506518" y="5903893"/>
            <a:ext cx="35125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0.6 higher than book estimate (2007)</a:t>
            </a:r>
          </a:p>
        </p:txBody>
      </p:sp>
    </p:spTree>
    <p:extLst>
      <p:ext uri="{BB962C8B-B14F-4D97-AF65-F5344CB8AC3E}">
        <p14:creationId xmlns:p14="http://schemas.microsoft.com/office/powerpoint/2010/main" val="375838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7461" y="855520"/>
            <a:ext cx="4826000" cy="5130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18239" y="1361457"/>
            <a:ext cx="54500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We are using more carbon than plants are putting back</a:t>
            </a:r>
          </a:p>
          <a:p>
            <a:endParaRPr lang="en-US" sz="3600" dirty="0">
              <a:solidFill>
                <a:srgbClr val="FF0000"/>
              </a:solidFill>
            </a:endParaRPr>
          </a:p>
          <a:p>
            <a:r>
              <a:rPr lang="en-US" sz="3600" dirty="0">
                <a:solidFill>
                  <a:srgbClr val="FF0000"/>
                </a:solidFill>
              </a:rPr>
              <a:t>Dukes (2003) “Burning buried sunshine”</a:t>
            </a:r>
          </a:p>
        </p:txBody>
      </p:sp>
      <p:sp>
        <p:nvSpPr>
          <p:cNvPr id="5" name="Rectangle 4"/>
          <p:cNvSpPr/>
          <p:nvPr/>
        </p:nvSpPr>
        <p:spPr>
          <a:xfrm>
            <a:off x="2647665" y="1361457"/>
            <a:ext cx="2620370" cy="4367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3DFCFA-DB75-A549-AE7F-7ACF27A42E2C}"/>
              </a:ext>
            </a:extLst>
          </p:cNvPr>
          <p:cNvSpPr txBox="1"/>
          <p:nvPr/>
        </p:nvSpPr>
        <p:spPr>
          <a:xfrm>
            <a:off x="4473476" y="4039113"/>
            <a:ext cx="14217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Consumption if we switched to biofuels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6876A5-4A3E-BC42-802D-B049973C9B76}"/>
              </a:ext>
            </a:extLst>
          </p:cNvPr>
          <p:cNvCxnSpPr/>
          <p:nvPr/>
        </p:nvCxnSpPr>
        <p:spPr>
          <a:xfrm flipV="1">
            <a:off x="5142155" y="3808207"/>
            <a:ext cx="527125" cy="215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239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653</Words>
  <Application>Microsoft Macintosh PowerPoint</Application>
  <PresentationFormat>Widescreen</PresentationFormat>
  <Paragraphs>126</Paragraphs>
  <Slides>46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ＭＳ Ｐゴシック</vt:lpstr>
      <vt:lpstr>Arial</vt:lpstr>
      <vt:lpstr>Calibri</vt:lpstr>
      <vt:lpstr>Calibri Light</vt:lpstr>
      <vt:lpstr>Trebuchet MS</vt:lpstr>
      <vt:lpstr>Office Theme</vt:lpstr>
      <vt:lpstr>Changes in the Earth System</vt:lpstr>
      <vt:lpstr>PowerPoint Presentation</vt:lpstr>
      <vt:lpstr>Have we entered a new epoch?</vt:lpstr>
      <vt:lpstr>The Case for the Anthropocene</vt:lpstr>
      <vt:lpstr>The Case for the Anthropocene</vt:lpstr>
      <vt:lpstr>PowerPoint Presentation</vt:lpstr>
      <vt:lpstr>CO2 is increasing in the atmosphere</vt:lpstr>
      <vt:lpstr>CO2 is increasing in the atmosphere</vt:lpstr>
      <vt:lpstr>PowerPoint Presentation</vt:lpstr>
      <vt:lpstr>PowerPoint Presentation</vt:lpstr>
      <vt:lpstr>PowerPoint Presentation</vt:lpstr>
      <vt:lpstr>PowerPoint Presentation</vt:lpstr>
      <vt:lpstr>Caron from methane (CH4) is also going up</vt:lpstr>
      <vt:lpstr>PowerPoint Presentation</vt:lpstr>
      <vt:lpstr>PowerPoint Presentation</vt:lpstr>
      <vt:lpstr>We’re pulling in a lot of atmospheric N…</vt:lpstr>
      <vt:lpstr>…while also pumping out a lot in new forms</vt:lpstr>
      <vt:lpstr>PowerPoint Presentation</vt:lpstr>
      <vt:lpstr>PowerPoint Presentation</vt:lpstr>
      <vt:lpstr>PowerPoint Presentation</vt:lpstr>
      <vt:lpstr>The Case for the Anthropocene</vt:lpstr>
      <vt:lpstr>Climate change is the result of human changes to elemental cycles</vt:lpstr>
      <vt:lpstr>PowerPoint Presentation</vt:lpstr>
      <vt:lpstr>PowerPoint Presentation</vt:lpstr>
      <vt:lpstr>PowerPoint Presentation</vt:lpstr>
      <vt:lpstr>The climate is warming</vt:lpstr>
      <vt:lpstr>PowerPoint Presentation</vt:lpstr>
      <vt:lpstr>PowerPoint Presentation</vt:lpstr>
      <vt:lpstr>It’s warmer now than 150 years ago</vt:lpstr>
      <vt:lpstr>And warmest it’s been in the past 1000 years</vt:lpstr>
      <vt:lpstr>As a result sea levels are rising</vt:lpstr>
      <vt:lpstr>Global total precipitation is also changing</vt:lpstr>
      <vt:lpstr>As is precipitation variability</vt:lpstr>
      <vt:lpstr>The Case for the Anthropocene</vt:lpstr>
      <vt:lpstr>Humans are threatening species of all types</vt:lpstr>
      <vt:lpstr>And the threat is increasing</vt:lpstr>
      <vt:lpstr>Species loss results from habitat loss</vt:lpstr>
      <vt:lpstr>Species loss results from habitat loss</vt:lpstr>
      <vt:lpstr>Invasive species are spreading…</vt:lpstr>
      <vt:lpstr>Invasives are a threat everywhere</vt:lpstr>
      <vt:lpstr>PowerPoint Presentation</vt:lpstr>
      <vt:lpstr>PowerPoint Presentation</vt:lpstr>
      <vt:lpstr>The Case for the Anthropocene</vt:lpstr>
      <vt:lpstr>The Case for the Anthropocene</vt:lpstr>
      <vt:lpstr>The Case for the Anthropocene</vt:lpstr>
      <vt:lpstr>Class activity (in pairs)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59</cp:revision>
  <dcterms:created xsi:type="dcterms:W3CDTF">2019-10-31T16:56:26Z</dcterms:created>
  <dcterms:modified xsi:type="dcterms:W3CDTF">2019-11-05T15:18:03Z</dcterms:modified>
</cp:coreProperties>
</file>